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657" autoAdjust="0"/>
  </p:normalViewPr>
  <p:slideViewPr>
    <p:cSldViewPr snapToGrid="0" snapToObjects="1">
      <p:cViewPr>
        <p:scale>
          <a:sx n="60" d="100"/>
          <a:sy n="60" d="100"/>
        </p:scale>
        <p:origin x="102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2697b9be6a107994db626ce037c033b120bc1a43/Course10_Data%20Science%20Capstone/Course10Lab3_Data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sspalding/Data-Science-Labs/blob/2697b9be6a107994db626ce037c033b120bc1a43/Course10_Data%20Science%20Capstone/Course10Lab5_Exploring%20and%20Preparing%20Data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lub.com/sspalding/Data-Science-Labs/blob/2697b9be6a107994db626ce037c033b120bc1a43/Course10_Data%20Science%20Capstone/Course10Lab4_Exploratory%20Data%20Analysi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72c0218c3c57cbdb7883c62a5056df6f3f1a2837/Course10_Data%20Science%20Capstone/Course10Lab6_Location%20Analysi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72c0218c3c57cbdb7883c62a5056df6f3f1a2837/Course10_Data%20Science%20Capstone/Course10Lab7_Dashboard%20Application%20with%20Plotly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72c0218c3c57cbdb7883c62a5056df6f3f1a2837/Course10_Data%20Science%20Capstone/Course10Lab7_Machine%20Learn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2697b9be6a107994db626ce037c033b120bc1a43/Course10_Data%20Science%20Capstone/Course10Lab1_Collecting%20the%20Dat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launches/pa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palding/Data-Science-Labs/blob/2697b9be6a107994db626ce037c033b120bc1a43/Course10_Data%20Science%20Capstone/Course10Lab2_Data%20Collection%20and%20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Sarah Spalding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16,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6025572"/>
            <a:ext cx="8975652" cy="10353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https://github.com/sspalding/Data-Science-Labs/blob/2697b9be6a107994db626ce037c033b120bc1a43/Course10_Data%20Science%20Capstone/Course10Lab3_DataWrangling.ipynb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A3F49-EDBD-6512-E396-3EAB92BD1A46}"/>
              </a:ext>
            </a:extLst>
          </p:cNvPr>
          <p:cNvSpPr txBox="1"/>
          <p:nvPr/>
        </p:nvSpPr>
        <p:spPr>
          <a:xfrm>
            <a:off x="515367" y="1535123"/>
            <a:ext cx="3345355" cy="64633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Check Null Values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df.isnull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().sum()/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df.count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()*100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36BFA-DB80-D129-BD23-DC6234A0A803}"/>
              </a:ext>
            </a:extLst>
          </p:cNvPr>
          <p:cNvSpPr txBox="1"/>
          <p:nvPr/>
        </p:nvSpPr>
        <p:spPr>
          <a:xfrm>
            <a:off x="515367" y="2934698"/>
            <a:ext cx="3345355" cy="98488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Number of Launches from Each Site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LaunchSite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'].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4A8C1-EC46-0488-BF30-E42E4A40D44F}"/>
              </a:ext>
            </a:extLst>
          </p:cNvPr>
          <p:cNvSpPr txBox="1"/>
          <p:nvPr/>
        </p:nvSpPr>
        <p:spPr>
          <a:xfrm>
            <a:off x="4423320" y="3919583"/>
            <a:ext cx="3345355" cy="98488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Occurrence of Each Orbit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['Orbit'].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1767C-70F6-48CA-6460-91034B8CFDBE}"/>
              </a:ext>
            </a:extLst>
          </p:cNvPr>
          <p:cNvSpPr txBox="1"/>
          <p:nvPr/>
        </p:nvSpPr>
        <p:spPr>
          <a:xfrm>
            <a:off x="4423321" y="2007786"/>
            <a:ext cx="3345355" cy="1538883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Occurrence of Mission Outcome Per Orbit Type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landing_outcomes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['Outcome'].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value_counts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AE852-E293-5F1E-8D6E-39EEF4E0FC49}"/>
              </a:ext>
            </a:extLst>
          </p:cNvPr>
          <p:cNvSpPr txBox="1"/>
          <p:nvPr/>
        </p:nvSpPr>
        <p:spPr>
          <a:xfrm>
            <a:off x="8475965" y="1682300"/>
            <a:ext cx="3345355" cy="261610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Create a Landing Outcome Label from the Outcomes Column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for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elem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['Outcome']: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if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elem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bad_outcomes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landing_class.append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(0)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else: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landing_class.append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(1)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['Class']=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landing_class</a:t>
            </a:r>
            <a:endParaRPr lang="en-US" sz="1400" dirty="0">
              <a:solidFill>
                <a:srgbClr val="1C7DDB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0D0DF-8D50-7FD3-0562-C14B26385359}"/>
              </a:ext>
            </a:extLst>
          </p:cNvPr>
          <p:cNvSpPr txBox="1"/>
          <p:nvPr/>
        </p:nvSpPr>
        <p:spPr>
          <a:xfrm>
            <a:off x="8475964" y="5034133"/>
            <a:ext cx="3345355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Save to CSV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df.to_csv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('dataset_part2.csv', index = False)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9AF6CC-5375-F973-4F1D-269C33D7F454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188045" y="2181454"/>
            <a:ext cx="0" cy="753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AE77389-D183-F4F3-C89B-3B2BF2235CFF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rot="16200000" flipH="1" flipV="1">
            <a:off x="3186123" y="1009707"/>
            <a:ext cx="1911797" cy="3907954"/>
          </a:xfrm>
          <a:prstGeom prst="bentConnector5">
            <a:avLst>
              <a:gd name="adj1" fmla="val -11957"/>
              <a:gd name="adj2" fmla="val 50000"/>
              <a:gd name="adj3" fmla="val 111957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734ED-5EA7-9467-F897-8245DE888EE0}"/>
              </a:ext>
            </a:extLst>
          </p:cNvPr>
          <p:cNvCxnSpPr>
            <a:cxnSpLocks/>
          </p:cNvCxnSpPr>
          <p:nvPr/>
        </p:nvCxnSpPr>
        <p:spPr>
          <a:xfrm flipH="1">
            <a:off x="6095998" y="3546670"/>
            <a:ext cx="1" cy="3729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8D5BBC5-9C3F-59D1-9A74-56DD65605468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rot="16200000" flipH="1" flipV="1">
            <a:off x="6511237" y="1267061"/>
            <a:ext cx="3222168" cy="4052645"/>
          </a:xfrm>
          <a:prstGeom prst="bentConnector5">
            <a:avLst>
              <a:gd name="adj1" fmla="val -7095"/>
              <a:gd name="adj2" fmla="val 50000"/>
              <a:gd name="adj3" fmla="val 107095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337F63-547B-5324-BD0A-44A859C76CC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0148642" y="4298401"/>
            <a:ext cx="1" cy="735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87258"/>
            <a:ext cx="9745589" cy="8641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https://github.com/sspalding/Data-Science-Labs/blob/2697b9be6a107994db626ce037c033b120bc1a43/Course10_Data%20Science%20Capstone/Course10Lab5_Exploring%20and%20Preparing%20Data.ipynb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FE72C-A2DA-A60A-9841-A269372E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318" y="3862611"/>
            <a:ext cx="2385914" cy="1817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768477-3BD1-6141-9DC1-B08BDD9A8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394" y="1821901"/>
            <a:ext cx="2094838" cy="1881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F6E89-F2F9-F380-F415-675E20F5A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671" y="3893020"/>
            <a:ext cx="2025569" cy="1819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F742ED-1187-C997-896D-AB66E12EA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1817102"/>
            <a:ext cx="3082723" cy="20041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B54AFB-7ACE-95E3-4E92-7784AECEE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9224" y="3888203"/>
            <a:ext cx="2025570" cy="18391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574E56-FDAC-2A4B-C19B-87A680462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011" y="3906389"/>
            <a:ext cx="2064635" cy="18745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4AB14F-F76E-C624-11FD-1656769579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11" y="2146553"/>
            <a:ext cx="5069711" cy="162735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CD4050F-00AC-E377-C986-886F1B4CA4F5}"/>
              </a:ext>
            </a:extLst>
          </p:cNvPr>
          <p:cNvSpPr txBox="1">
            <a:spLocks/>
          </p:cNvSpPr>
          <p:nvPr/>
        </p:nvSpPr>
        <p:spPr>
          <a:xfrm>
            <a:off x="766447" y="1339243"/>
            <a:ext cx="10588318" cy="8641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The plots shown below were used to identify which conditions had any correlation to the success of the stage 1 booster landing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9985"/>
            <a:ext cx="10602117" cy="45555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SQL Queries Performed:</a:t>
            </a:r>
          </a:p>
          <a:p>
            <a:pPr lvl="1"/>
            <a:r>
              <a:rPr lang="en-US" sz="2000" dirty="0"/>
              <a:t>Display the names of the unique launch sites in the space mission</a:t>
            </a:r>
          </a:p>
          <a:p>
            <a:pPr lvl="1"/>
            <a:r>
              <a:rPr lang="en-US" sz="2000" dirty="0"/>
              <a:t>Display 5 records where launch sites begin with the string 'CCA’</a:t>
            </a:r>
          </a:p>
          <a:p>
            <a:pPr lvl="1"/>
            <a:r>
              <a:rPr lang="en-US" sz="2000" dirty="0"/>
              <a:t>Display the total payload mass carried by boosters launched by NASA (CRS)</a:t>
            </a:r>
          </a:p>
          <a:p>
            <a:pPr lvl="1"/>
            <a:r>
              <a:rPr lang="en-US" sz="2000" dirty="0"/>
              <a:t>Display the average payload mass carried by booster version F9 v1.1</a:t>
            </a:r>
          </a:p>
          <a:p>
            <a:pPr lvl="1"/>
            <a:r>
              <a:rPr lang="en-US" sz="2000" dirty="0"/>
              <a:t>List the date when the first successful landing outcome in ground pad was achieved</a:t>
            </a:r>
          </a:p>
          <a:p>
            <a:pPr lvl="1"/>
            <a:r>
              <a:rPr lang="en-US" sz="2000" dirty="0"/>
              <a:t>List the names of the boosters which have success in drone ship and have payload mass greater than 4000 but less than 6000</a:t>
            </a:r>
          </a:p>
          <a:p>
            <a:pPr lvl="1"/>
            <a:r>
              <a:rPr lang="en-US" sz="2000" dirty="0"/>
              <a:t>List the total number of successful and failure mission outcomes</a:t>
            </a:r>
          </a:p>
          <a:p>
            <a:pPr lvl="1"/>
            <a:r>
              <a:rPr lang="en-US" sz="2000" dirty="0"/>
              <a:t>List the names of the </a:t>
            </a:r>
            <a:r>
              <a:rPr lang="en-US" sz="2000" dirty="0" err="1"/>
              <a:t>booster_versions</a:t>
            </a:r>
            <a:r>
              <a:rPr lang="en-US" sz="2000" dirty="0"/>
              <a:t> which have carried the maximum payload mass, use a subquery</a:t>
            </a:r>
          </a:p>
          <a:p>
            <a:pPr lvl="1"/>
            <a:r>
              <a:rPr lang="en-US" sz="2000" dirty="0"/>
              <a:t>List the records which will display the month names, failure </a:t>
            </a:r>
            <a:r>
              <a:rPr lang="en-US" sz="2000" dirty="0" err="1"/>
              <a:t>landing_outcomes</a:t>
            </a:r>
            <a:r>
              <a:rPr lang="en-US" sz="2000" dirty="0"/>
              <a:t> in drone ship , booster versions, </a:t>
            </a:r>
            <a:r>
              <a:rPr lang="en-US" sz="2000" dirty="0" err="1"/>
              <a:t>launch_site</a:t>
            </a:r>
            <a:r>
              <a:rPr lang="en-US" sz="2000" dirty="0"/>
              <a:t> for the months in year 2015.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7E433E7-CB4C-C07B-BFD6-CC3F103B5144}"/>
              </a:ext>
            </a:extLst>
          </p:cNvPr>
          <p:cNvSpPr txBox="1">
            <a:spLocks/>
          </p:cNvSpPr>
          <p:nvPr/>
        </p:nvSpPr>
        <p:spPr>
          <a:xfrm>
            <a:off x="734028" y="5955175"/>
            <a:ext cx="9745589" cy="41178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https://gitLub.com/sspalding/Data-Science-Labs/blob/2697b9be6a107994db626ce037c033b120bc1a43/Course10_Data%20Science%20Capstone/Course10Lab4_Exploratory%20Data%20Analysis.ipynb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534" y="1713053"/>
            <a:ext cx="6169307" cy="44331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markers were added to the map with the goal of finding the launch site with the highest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were added to group the launches from specific sites to make the map less crowded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polyline between the launch site and the nearest coastline, city, railway and highway were added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6E91CB1-EA1D-2635-AE54-35E8AF2E37EA}"/>
              </a:ext>
            </a:extLst>
          </p:cNvPr>
          <p:cNvSpPr txBox="1">
            <a:spLocks/>
          </p:cNvSpPr>
          <p:nvPr/>
        </p:nvSpPr>
        <p:spPr>
          <a:xfrm>
            <a:off x="734028" y="5955175"/>
            <a:ext cx="9745589" cy="9664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https://github.com/sspalding/Data-Science-Labs/blob/72c0218c3c57cbdb7883c62a5056df6f3f1a2837/Course10_Data%20Science%20Capstone/Course10Lab6_Location%20Analysis%20with%20Folium.ipynb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FDE23-460A-C6EE-F1E0-7D7DC7DD0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54" y="1817980"/>
            <a:ext cx="5855712" cy="3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71789"/>
            <a:ext cx="6545182" cy="479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A drop-down menu was added to the dashboard to allow users to choose the launch site(s) they wish to see </a:t>
            </a:r>
            <a:r>
              <a:rPr lang="en-US" dirty="0" err="1"/>
              <a:t>daya</a:t>
            </a:r>
            <a:r>
              <a:rPr lang="en-US" dirty="0"/>
              <a:t> on</a:t>
            </a:r>
          </a:p>
          <a:p>
            <a:r>
              <a:rPr lang="en-US" dirty="0"/>
              <a:t>An interactive pie chart was added to show users the total successful launch count for their selection from the drop-down menu</a:t>
            </a:r>
          </a:p>
          <a:p>
            <a:r>
              <a:rPr lang="en-US" dirty="0"/>
              <a:t>A slider was added to allow users to choose the payload size</a:t>
            </a:r>
          </a:p>
          <a:p>
            <a:r>
              <a:rPr lang="en-US" dirty="0"/>
              <a:t>A scatter plot was added to show users the correlation between their chosen payload and launch success for different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BE98475-D877-99F7-30CF-3EB186370F44}"/>
              </a:ext>
            </a:extLst>
          </p:cNvPr>
          <p:cNvSpPr txBox="1">
            <a:spLocks/>
          </p:cNvSpPr>
          <p:nvPr/>
        </p:nvSpPr>
        <p:spPr>
          <a:xfrm>
            <a:off x="734028" y="5955175"/>
            <a:ext cx="9745589" cy="9664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https://github.com/sspalding/Data-Science-Labs/blob/72c0218c3c57cbdb7883c62a5056df6f3f1a2837/Course10_Data%20Science%20Capstone/Course10Lab7_Dashboard%20Application%20with%20Plotly%20Dash.py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161-9B32-AA20-DC9A-4931D9C4C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434" y="1405135"/>
            <a:ext cx="3727957" cy="45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34896"/>
            <a:ext cx="10687961" cy="102452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below process was performed for Logistic Regression, Support Vector Machine, Decision Tree, and K Nearest Neighbors machine learning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of the model was compared to determine which was the best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E3DD3C1-DBAB-24F9-37BC-F16950E940B4}"/>
              </a:ext>
            </a:extLst>
          </p:cNvPr>
          <p:cNvSpPr txBox="1">
            <a:spLocks/>
          </p:cNvSpPr>
          <p:nvPr/>
        </p:nvSpPr>
        <p:spPr>
          <a:xfrm>
            <a:off x="734028" y="5955175"/>
            <a:ext cx="9745589" cy="9664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https://github.com/sspalding/Data-Science-Labs/blob/72c0218c3c57cbdb7883c62a5056df6f3f1a2837/Course10_Data%20Science%20Capstone/Course10Lab7_Machine%20Learning.ipynb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B6CB8-B861-9A4E-B338-A152B8DE1EDC}"/>
              </a:ext>
            </a:extLst>
          </p:cNvPr>
          <p:cNvSpPr txBox="1"/>
          <p:nvPr/>
        </p:nvSpPr>
        <p:spPr>
          <a:xfrm>
            <a:off x="388046" y="2541048"/>
            <a:ext cx="2368364" cy="430887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Load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0117B-D019-43DB-3311-8EBA00248026}"/>
              </a:ext>
            </a:extLst>
          </p:cNvPr>
          <p:cNvSpPr txBox="1"/>
          <p:nvPr/>
        </p:nvSpPr>
        <p:spPr>
          <a:xfrm>
            <a:off x="388046" y="3272069"/>
            <a:ext cx="2368364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Assign data to X and Y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1DE56-A16A-D9CE-D293-FD9544D26932}"/>
              </a:ext>
            </a:extLst>
          </p:cNvPr>
          <p:cNvSpPr txBox="1"/>
          <p:nvPr/>
        </p:nvSpPr>
        <p:spPr>
          <a:xfrm>
            <a:off x="388046" y="4438238"/>
            <a:ext cx="2368364" cy="110799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Standardize the data in the X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1E2B3-8E89-DB68-1955-6347279CFE2F}"/>
              </a:ext>
            </a:extLst>
          </p:cNvPr>
          <p:cNvSpPr txBox="1"/>
          <p:nvPr/>
        </p:nvSpPr>
        <p:spPr>
          <a:xfrm>
            <a:off x="3644767" y="2648026"/>
            <a:ext cx="2225903" cy="110799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Split the data into training and testing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32F23-C530-C5CE-8C15-5B904682ADD5}"/>
              </a:ext>
            </a:extLst>
          </p:cNvPr>
          <p:cNvSpPr txBox="1"/>
          <p:nvPr/>
        </p:nvSpPr>
        <p:spPr>
          <a:xfrm>
            <a:off x="3644767" y="4032233"/>
            <a:ext cx="2225903" cy="1446550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Create parameters for machine learning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E9EA7-5825-6BB2-FFC4-9625CBADA00D}"/>
              </a:ext>
            </a:extLst>
          </p:cNvPr>
          <p:cNvSpPr txBox="1"/>
          <p:nvPr/>
        </p:nvSpPr>
        <p:spPr>
          <a:xfrm>
            <a:off x="6550683" y="3164699"/>
            <a:ext cx="2100804" cy="110799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Create machine learning model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8A831-358F-DA9D-97C7-2C7781E7F025}"/>
              </a:ext>
            </a:extLst>
          </p:cNvPr>
          <p:cNvSpPr txBox="1"/>
          <p:nvPr/>
        </p:nvSpPr>
        <p:spPr>
          <a:xfrm>
            <a:off x="6550683" y="4811153"/>
            <a:ext cx="2100804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Create a grid search cv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B8CA9-9A68-0A6E-205A-8AAAC2141422}"/>
              </a:ext>
            </a:extLst>
          </p:cNvPr>
          <p:cNvSpPr txBox="1"/>
          <p:nvPr/>
        </p:nvSpPr>
        <p:spPr>
          <a:xfrm>
            <a:off x="9224028" y="2659559"/>
            <a:ext cx="2563119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Fit the object to find the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A97F3-8EF7-DE16-D181-08CACB023A8A}"/>
              </a:ext>
            </a:extLst>
          </p:cNvPr>
          <p:cNvSpPr txBox="1"/>
          <p:nvPr/>
        </p:nvSpPr>
        <p:spPr>
          <a:xfrm>
            <a:off x="9207222" y="3851022"/>
            <a:ext cx="2596732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Calculate the model 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BC9CB-A32A-CA3D-1D5F-C0BDFEF56989}"/>
              </a:ext>
            </a:extLst>
          </p:cNvPr>
          <p:cNvSpPr txBox="1"/>
          <p:nvPr/>
        </p:nvSpPr>
        <p:spPr>
          <a:xfrm>
            <a:off x="9207222" y="5070550"/>
            <a:ext cx="2596731" cy="769441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C7DDB"/>
                </a:solidFill>
                <a:latin typeface="Abadi"/>
              </a:rPr>
              <a:t>View the confusion matrix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84F4C-AAA3-2E89-69B1-F120B8179E2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572228" y="2971935"/>
            <a:ext cx="0" cy="300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D6994C-B8A4-18A5-4D6F-87A1085399E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572228" y="4041510"/>
            <a:ext cx="0" cy="396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014F08-C4F5-25B3-FA5B-1F34AE73816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757719" y="3756022"/>
            <a:ext cx="0" cy="276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C5A654-258C-6BDE-C96B-C7E41DBD98F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7601085" y="4272695"/>
            <a:ext cx="0" cy="538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7771D1-AD33-9E48-A115-272958822C5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505588" y="3429000"/>
            <a:ext cx="0" cy="42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F8AD35-CCAD-2223-9CDE-791186AD9EA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505588" y="4620463"/>
            <a:ext cx="0" cy="45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753ADB0-1AFA-D988-58DB-0C0DF4C041DB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rot="16200000" flipH="1" flipV="1">
            <a:off x="1715870" y="2504384"/>
            <a:ext cx="2898208" cy="3185491"/>
          </a:xfrm>
          <a:prstGeom prst="bentConnector5">
            <a:avLst>
              <a:gd name="adj1" fmla="val -7888"/>
              <a:gd name="adj2" fmla="val 48882"/>
              <a:gd name="adj3" fmla="val 10788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82EE24E-50F5-0281-E9C0-2F376516A9E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H="1" flipV="1">
            <a:off x="5022360" y="2900058"/>
            <a:ext cx="2314084" cy="2843366"/>
          </a:xfrm>
          <a:prstGeom prst="bentConnector5">
            <a:avLst>
              <a:gd name="adj1" fmla="val -9879"/>
              <a:gd name="adj2" fmla="val 48900"/>
              <a:gd name="adj3" fmla="val 109879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6CE716C-6673-5B28-4B8D-1B2EEFBE8C85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rot="16200000" flipH="1" flipV="1">
            <a:off x="7592819" y="2667824"/>
            <a:ext cx="2921035" cy="2904503"/>
          </a:xfrm>
          <a:prstGeom prst="bentConnector5">
            <a:avLst>
              <a:gd name="adj1" fmla="val -7826"/>
              <a:gd name="adj2" fmla="val 53979"/>
              <a:gd name="adj3" fmla="val 107826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398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booster landings is correlated to the year, it is predicted that as time goes on their will be less unsuccessful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with the highest success rate was KSC LC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ES L1, GEO, HEO, and SSO had the highest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 weighted payloads had more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landings then higher weighted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four machine learning models performed the same in terms of prediction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25699" y="3054478"/>
            <a:ext cx="434811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CCAFS SLC 40 had the most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CEE63-BA88-9A48-7F5A-67D1CBEF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58" y="1335646"/>
            <a:ext cx="5666548" cy="514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VAFB SLC 4E had the payloads with the lowest weight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4E12B4-0940-929C-A342-6CC186077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23" y="1470261"/>
            <a:ext cx="5459544" cy="49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launches going to orbits ES L1, GEO, HEO, and SSO had the highest booster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launches going to orbit SO had the lowest booster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632717-B9BD-607E-E14C-F9EFCF4EE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935" y="1416029"/>
            <a:ext cx="6544484" cy="42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Recently, more launches have been going to the VLEO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BFEBF-D4F5-ED57-AFE7-0C74598B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03" y="1498279"/>
            <a:ext cx="5170463" cy="46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payloads going to the ISS weigh between 2000 and 4000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payloads going to the GTO orbit weigh between 2000 and 8000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A0B03-B789-2376-07B9-BC05989D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83" y="1428497"/>
            <a:ext cx="5026372" cy="45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generally increasing over the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7718F-8EA0-0165-7BC5-1CBBE0AA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453" y="1353453"/>
            <a:ext cx="6132158" cy="46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names were queried using the following code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unique(LAUNCH_SITE)  from SPACEXTBL;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56516-DE27-0AF7-813E-061A9731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9" y="1575377"/>
            <a:ext cx="3227203" cy="40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5 records where launch sites begin with `CCA` were found using the following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* from SPACEXTBL where LAUNCH_SITE like 'CCA%' limit 5;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5AB48-4BE9-DC76-8E84-FED6FC37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9400"/>
            <a:ext cx="12192000" cy="15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was 45,596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found using the following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sum(PAYLOAD_MASS__KG_) from SPACEXTBL where "customer" = 'NASA (CRS)';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was 2,928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found using the following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avg(PAYLOAD_MASS__KG_) from SPACEXTBL where BOOSTER_VERSION = 'F9 v1.1';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44202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outcome on ground pad was 2015-12-22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query was used to find it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min(DATE) from SPACEXTBL where LANDING__OUTCOME = 'Success (ground pad)';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18846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were found by the following query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BOOSTER_VERSION from SPACEXTBL where LANDING__OUTCOME = 'Success (drone ship)' and PAYLOAD_MASS__KG_ between 4000 and 6000;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0A94D-F29D-519F-FFD5-AB76D42A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79" y="2328433"/>
            <a:ext cx="2367406" cy="30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9823"/>
            <a:ext cx="9439739" cy="447630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Interactive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8193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 was found using the following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MISSION_OUTCOME, count(MISSION_OUTCOME) from SPACEXTBL group by MISSION_OUTCOME;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817F2-53B4-70D0-030A-0E16808C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28" y="2553531"/>
            <a:ext cx="4860962" cy="23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48974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 was found using the following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BOOSTER_VERSION from SPACEXTBL where PAYLOAD_MASS__KG_ = (select max(PAYLOAD_MASS__KG_) from SPACEXTBL);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0E041-8DDC-B925-9708-CA6DAAC8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82" y="1368160"/>
            <a:ext cx="1888165" cy="49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8483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 were found using the following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MONTH(DATE), LANDING__OUTCOME, BOOSTER_VERSION, LAUNCH_SITE from SPACEXTBL where EXTRACT(YEAR FROM DATE) and LANDING__OUTCOME = 'Failure (drone ship)';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D8EF7-79B4-1D8C-993D-9E0C34781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846" y="2190131"/>
            <a:ext cx="6133383" cy="27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6526" y="1825625"/>
            <a:ext cx="880907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ranked count of landing outcomes (such as Failure (drone ship) or Success (ground pad)) between the date 2010-06-04 and 2017-03-20, in descending order were found using the following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</a:rPr>
              <a:t> select LANDING__OUTCOME from SPACEXTBL where DATE between '2010-06-04' and '2017-03-20' order by DATE desc;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616149" y="538650"/>
            <a:ext cx="9669462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1995C-72A8-5B09-08C8-9284892A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2" y="73405"/>
            <a:ext cx="1182272" cy="63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73341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Four launch sites are shown on the map:</a:t>
            </a:r>
          </a:p>
          <a:p>
            <a:pPr lvl="1"/>
            <a:r>
              <a:rPr lang="en-US" dirty="0"/>
              <a:t>CCAFS LC-40</a:t>
            </a:r>
          </a:p>
          <a:p>
            <a:pPr lvl="1"/>
            <a:r>
              <a:rPr lang="en-US" dirty="0"/>
              <a:t>CCAFS SLC-40</a:t>
            </a:r>
          </a:p>
          <a:p>
            <a:pPr lvl="1"/>
            <a:r>
              <a:rPr lang="en-US" dirty="0"/>
              <a:t>KSC LC-39A</a:t>
            </a:r>
          </a:p>
          <a:p>
            <a:pPr lvl="1"/>
            <a:r>
              <a:rPr lang="en-US" dirty="0"/>
              <a:t>VAFB SLC-4E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88C21-E4BF-BF88-2727-6CAC46B8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1358975"/>
            <a:ext cx="7528623" cy="48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31470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The launch success rate was added to the map as color, where green was successful, and red was failure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Mapped Launch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E98F2-DD1F-694E-5913-230D0337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698" y="1409103"/>
            <a:ext cx="6919423" cy="458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C5C40-9760-53A9-D8A0-AE182A9F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291" y="3916133"/>
            <a:ext cx="3358559" cy="21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707944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blue line is the proximity line to the locations of interest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Map with Proximities to Railways, Highways and Coastlines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0D4F5-F970-22A9-3DCE-32AFA937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070" y="1414240"/>
            <a:ext cx="4707944" cy="49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3685" y="2136370"/>
            <a:ext cx="325973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Hovering over a slice of the pie chart will display more information about that slice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of Success Counts for all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79790-0624-DA72-D605-E390A43A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741" y="2102331"/>
            <a:ext cx="7704110" cy="32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85732"/>
            <a:ext cx="9857845" cy="478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 9 rocket launches cost 62 million dollars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providers cost upwards of 165 million dollars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able to save money by reusing the first stage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determine if the first stage will successfully land, we can determine the cost of the launch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314153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KSC LC-39A had the highest success rate of all the launch sites</a:t>
            </a:r>
          </a:p>
          <a:p>
            <a:r>
              <a:rPr lang="en-US" dirty="0"/>
              <a:t>1 indicates a success, 0 indicates a failure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of Successful Launches from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D614F-DAED-CEE2-5E6A-C985320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74" y="1945759"/>
            <a:ext cx="7865090" cy="32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063026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Adjusting the payload range slider changes what is displayed in the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chart show a range of 2500 to 7500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Hovering over individual data points displays more information about that data point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BF8A5-8954-D856-5DAF-F99BE0B45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198" y="1663995"/>
            <a:ext cx="7464423" cy="41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had the same accuracy of 83.3%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719D-F3B3-F5C4-29C8-13A32BF7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422" y="1390650"/>
            <a:ext cx="5600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had the same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shows there were 3 true positives, 3 false negatives, 0 false positives, and 12 true positives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48F2D-2628-653D-F72C-E7B49815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86" y="1500187"/>
            <a:ext cx="50006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four machine learning models performed the same in terms of prediction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conditions to get the highest likelihood of a successful booster landing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from KSC LC 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 a lower weighted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 to the GEO, HEO, SSO, or ES L1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 time the success rate has increased and will most likely continue to do so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Null values were removed, and one hot encoding was used on categorical variables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Regression, K Nearest Neighbor, Support Vector Machine, and Decision Tree models were build and evaluated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9029" y="1292326"/>
            <a:ext cx="10515600" cy="9349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Space X launch data was collected from the SpaceX REST API</a:t>
            </a:r>
          </a:p>
          <a:p>
            <a:r>
              <a:rPr lang="en-US" dirty="0"/>
              <a:t>URL: https:// api.spacexdata.com/v4/launches/past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BF862-2BF3-E86E-69B3-68FCA073FAF0}"/>
              </a:ext>
            </a:extLst>
          </p:cNvPr>
          <p:cNvSpPr txBox="1"/>
          <p:nvPr/>
        </p:nvSpPr>
        <p:spPr>
          <a:xfrm>
            <a:off x="1435555" y="2367170"/>
            <a:ext cx="1894176" cy="70788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Request JSON from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13B33-F60F-0079-4D03-77BA41C5CF2B}"/>
              </a:ext>
            </a:extLst>
          </p:cNvPr>
          <p:cNvSpPr txBox="1"/>
          <p:nvPr/>
        </p:nvSpPr>
        <p:spPr>
          <a:xfrm>
            <a:off x="4840442" y="2367170"/>
            <a:ext cx="1608586" cy="70788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Load JSON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92BBF-B85E-2A5D-3B9D-F0F2351750F4}"/>
              </a:ext>
            </a:extLst>
          </p:cNvPr>
          <p:cNvSpPr txBox="1"/>
          <p:nvPr/>
        </p:nvSpPr>
        <p:spPr>
          <a:xfrm>
            <a:off x="7959739" y="2367170"/>
            <a:ext cx="2333853" cy="70788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Save result as Pandas </a:t>
            </a:r>
            <a:r>
              <a:rPr lang="en-US" sz="2000" dirty="0" err="1"/>
              <a:t>Dataframe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3B6B2-84D2-F484-D1BD-933A01E846F9}"/>
              </a:ext>
            </a:extLst>
          </p:cNvPr>
          <p:cNvSpPr txBox="1"/>
          <p:nvPr/>
        </p:nvSpPr>
        <p:spPr>
          <a:xfrm>
            <a:off x="1340296" y="4734929"/>
            <a:ext cx="1946476" cy="132343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 HTTP get method to request wiki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CF45D-1A28-5C81-31C7-C65E293CFB9D}"/>
              </a:ext>
            </a:extLst>
          </p:cNvPr>
          <p:cNvSpPr txBox="1"/>
          <p:nvPr/>
        </p:nvSpPr>
        <p:spPr>
          <a:xfrm>
            <a:off x="4837994" y="4734929"/>
            <a:ext cx="1888603" cy="132343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Create beautiful soup object from HTML 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DA04-45D0-F94E-057E-918C903A9561}"/>
              </a:ext>
            </a:extLst>
          </p:cNvPr>
          <p:cNvSpPr txBox="1"/>
          <p:nvPr/>
        </p:nvSpPr>
        <p:spPr>
          <a:xfrm>
            <a:off x="8277819" y="4734929"/>
            <a:ext cx="1888603" cy="132343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Format extracted data into a Pandas </a:t>
            </a:r>
            <a:r>
              <a:rPr lang="en-US" sz="2000" dirty="0" err="1"/>
              <a:t>Dataframe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B37D7F-408D-EA95-FB4F-441F4DFEBA3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329731" y="2721113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6018A5-768F-EEB1-92A8-793E2F0A3800}"/>
              </a:ext>
            </a:extLst>
          </p:cNvPr>
          <p:cNvCxnSpPr/>
          <p:nvPr/>
        </p:nvCxnSpPr>
        <p:spPr>
          <a:xfrm>
            <a:off x="6449028" y="2721113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01239CAD-66C6-06D2-D5FD-7D9EE50DD5D2}"/>
              </a:ext>
            </a:extLst>
          </p:cNvPr>
          <p:cNvSpPr txBox="1">
            <a:spLocks/>
          </p:cNvSpPr>
          <p:nvPr/>
        </p:nvSpPr>
        <p:spPr>
          <a:xfrm>
            <a:off x="656528" y="3437524"/>
            <a:ext cx="10878943" cy="934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Space X launch data was also collected from the SpaceX Wikipedia page </a:t>
            </a:r>
          </a:p>
          <a:p>
            <a:r>
              <a:rPr lang="en-US" dirty="0"/>
              <a:t>This was done by </a:t>
            </a:r>
            <a:r>
              <a:rPr lang="en-US" dirty="0" err="1"/>
              <a:t>webscraping</a:t>
            </a:r>
            <a:r>
              <a:rPr lang="en-US" dirty="0"/>
              <a:t> using beautiful soup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113FD5-98F3-0B78-156A-1F1D46210323}"/>
              </a:ext>
            </a:extLst>
          </p:cNvPr>
          <p:cNvCxnSpPr/>
          <p:nvPr/>
        </p:nvCxnSpPr>
        <p:spPr>
          <a:xfrm>
            <a:off x="3286772" y="5396648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299710-4D6A-3303-4303-A05B0FC5C708}"/>
              </a:ext>
            </a:extLst>
          </p:cNvPr>
          <p:cNvCxnSpPr/>
          <p:nvPr/>
        </p:nvCxnSpPr>
        <p:spPr>
          <a:xfrm>
            <a:off x="6726596" y="5396648"/>
            <a:ext cx="15107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95203" y="4832071"/>
            <a:ext cx="10637233" cy="1400109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6099859"/>
            <a:ext cx="10550523" cy="6508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hlinkClick r:id="rId3"/>
              </a:rPr>
              <a:t>https://github.com/sspalding/Data-Science-Labs/blob/2697b9be6a107994db626ce037c033b120bc1a43/Course10_Data%20Science%20Capstone/Course10Lab1_Collecting%20the%20Data.ipynb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1D47C-54A0-FF5E-312C-4B983F06EA26}"/>
              </a:ext>
            </a:extLst>
          </p:cNvPr>
          <p:cNvSpPr txBox="1"/>
          <p:nvPr/>
        </p:nvSpPr>
        <p:spPr>
          <a:xfrm>
            <a:off x="399055" y="1353162"/>
            <a:ext cx="3009123" cy="150810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Get response from API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spacex_url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  <a:hlinkClick r:id="rId4"/>
              </a:rPr>
              <a:t>https://api.spacexdata.com/v4/launches/past</a:t>
            </a:r>
            <a:endParaRPr lang="en-US" sz="1400" dirty="0">
              <a:solidFill>
                <a:srgbClr val="1C7DD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response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requests.get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spacex_url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39DE9-3413-50D1-49F5-1279262407D8}"/>
              </a:ext>
            </a:extLst>
          </p:cNvPr>
          <p:cNvSpPr txBox="1"/>
          <p:nvPr/>
        </p:nvSpPr>
        <p:spPr>
          <a:xfrm>
            <a:off x="361437" y="3996734"/>
            <a:ext cx="3084359" cy="163121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Convert response to a JSON 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results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json.loads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response.text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data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pd.json_normalize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(results)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CEA93-3324-008E-A4FA-EFF3913AD522}"/>
              </a:ext>
            </a:extLst>
          </p:cNvPr>
          <p:cNvSpPr txBox="1"/>
          <p:nvPr/>
        </p:nvSpPr>
        <p:spPr>
          <a:xfrm>
            <a:off x="4053801" y="1854324"/>
            <a:ext cx="3084359" cy="1631216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Apply function to clean data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getBoosterVersion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getLaunchSite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getPayloadData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getCoreData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5781B-C6A5-8018-AEDA-982EA2FEDAEA}"/>
              </a:ext>
            </a:extLst>
          </p:cNvPr>
          <p:cNvSpPr txBox="1"/>
          <p:nvPr/>
        </p:nvSpPr>
        <p:spPr>
          <a:xfrm>
            <a:off x="7871495" y="1821471"/>
            <a:ext cx="3898643" cy="3570208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Assign the lists to a dictionary then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{'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FlightNumber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': list(data['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flight_number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']),'Date': list(data['date']),'BoosterVersion':BoosterVersion,'PayloadMass':PayloadMass,'Orbit':Orbit,'LaunchSite':LaunchSite,'Outcome':Outcome,'Flights':Flights,'GridFins':GridFins,'Reused':Reused,'Legs':Legs,'LandingPad':LandingPad,'Block':Block,'ReusedCount':ReusedCount,'Serial':Serial,'Longitude':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Longitude,'Latitude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': Latitude}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data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pd.DataFrame.from_dict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80186-0738-9F81-4293-ACE0CFA3A684}"/>
              </a:ext>
            </a:extLst>
          </p:cNvPr>
          <p:cNvSpPr txBox="1"/>
          <p:nvPr/>
        </p:nvSpPr>
        <p:spPr>
          <a:xfrm>
            <a:off x="4008875" y="4239057"/>
            <a:ext cx="3174213" cy="120032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Filter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then export to a csv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data_falcon9.to_csv('dataset_part1.csv', index = False)</a:t>
            </a:r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141C92-F129-EC65-ADB4-15E895B9AA11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903617" y="2861267"/>
            <a:ext cx="0" cy="1135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D580F48-339D-3C99-98AF-A1A30425852C}"/>
              </a:ext>
            </a:extLst>
          </p:cNvPr>
          <p:cNvCxnSpPr>
            <a:stCxn id="8" idx="0"/>
            <a:endCxn id="7" idx="2"/>
          </p:cNvCxnSpPr>
          <p:nvPr/>
        </p:nvCxnSpPr>
        <p:spPr>
          <a:xfrm rot="16200000" flipH="1" flipV="1">
            <a:off x="1862986" y="1894955"/>
            <a:ext cx="3773626" cy="3692364"/>
          </a:xfrm>
          <a:prstGeom prst="bentConnector5">
            <a:avLst>
              <a:gd name="adj1" fmla="val -6058"/>
              <a:gd name="adj2" fmla="val 50000"/>
              <a:gd name="adj3" fmla="val 10605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28DFBF-549F-7425-42D9-D6004835E88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595981" y="3485540"/>
            <a:ext cx="1" cy="753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BDA1A10-3EEB-C7A8-AE88-88FA2699A001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rot="16200000" flipH="1" flipV="1">
            <a:off x="5899442" y="1518010"/>
            <a:ext cx="3617915" cy="4224835"/>
          </a:xfrm>
          <a:prstGeom prst="bentConnector5">
            <a:avLst>
              <a:gd name="adj1" fmla="val -6319"/>
              <a:gd name="adj2" fmla="val 54287"/>
              <a:gd name="adj3" fmla="val 106319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9055" y="6020395"/>
            <a:ext cx="10448851" cy="5490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https://github.com/sspalding/Data-Science-Labs/blob/2697b9be6a107994db626ce037c033b120bc1a43/Course10_Data%20Science%20Capstone/Course10Lab2_Data%20Collection%20and%20Webscraping.ipynb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13C02-46A3-8435-3A11-8D31C0E04F5D}"/>
              </a:ext>
            </a:extLst>
          </p:cNvPr>
          <p:cNvSpPr txBox="1"/>
          <p:nvPr/>
        </p:nvSpPr>
        <p:spPr>
          <a:xfrm>
            <a:off x="399055" y="1353162"/>
            <a:ext cx="3165948" cy="1200329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Get Response from HTML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response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requests.get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static_url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).text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015C6-3D7F-204D-2056-CAC9D62FF3C6}"/>
              </a:ext>
            </a:extLst>
          </p:cNvPr>
          <p:cNvSpPr txBox="1"/>
          <p:nvPr/>
        </p:nvSpPr>
        <p:spPr>
          <a:xfrm>
            <a:off x="377139" y="2981395"/>
            <a:ext cx="3209780" cy="1415772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Create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object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soup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BeautifulSoup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(response,'html5lib')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989D2-D0BD-5E66-CE63-F6DCE65F9846}"/>
              </a:ext>
            </a:extLst>
          </p:cNvPr>
          <p:cNvSpPr txBox="1"/>
          <p:nvPr/>
        </p:nvSpPr>
        <p:spPr>
          <a:xfrm>
            <a:off x="399055" y="4788451"/>
            <a:ext cx="3209780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Find Tables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html_tables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soup.find_all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('table')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BAB618-7510-1629-97D2-A6DE6FBD2A10}"/>
              </a:ext>
            </a:extLst>
          </p:cNvPr>
          <p:cNvSpPr txBox="1"/>
          <p:nvPr/>
        </p:nvSpPr>
        <p:spPr>
          <a:xfrm>
            <a:off x="4438100" y="1581012"/>
            <a:ext cx="3009123" cy="2800767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Get Column Names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column_names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for row in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first_launch_table.find_all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'):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name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extract_column_from_header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(row)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if (name != None and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len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(name)&gt;0):</a:t>
            </a:r>
          </a:p>
          <a:p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column_names.append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B5781-7C2E-29A8-4E66-9C5C15FE6BD5}"/>
              </a:ext>
            </a:extLst>
          </p:cNvPr>
          <p:cNvSpPr txBox="1"/>
          <p:nvPr/>
        </p:nvSpPr>
        <p:spPr>
          <a:xfrm>
            <a:off x="4472539" y="4788451"/>
            <a:ext cx="3009123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Create Dictionary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dict.fromkeys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column_names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1A8E7-3F99-6BD2-FDA0-94D817716137}"/>
              </a:ext>
            </a:extLst>
          </p:cNvPr>
          <p:cNvSpPr txBox="1"/>
          <p:nvPr/>
        </p:nvSpPr>
        <p:spPr>
          <a:xfrm>
            <a:off x="8025906" y="1571570"/>
            <a:ext cx="3345355" cy="430887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Append data to keys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83CAD-F077-E584-D548-1F609B967FE2}"/>
              </a:ext>
            </a:extLst>
          </p:cNvPr>
          <p:cNvSpPr txBox="1"/>
          <p:nvPr/>
        </p:nvSpPr>
        <p:spPr>
          <a:xfrm>
            <a:off x="8025906" y="2767443"/>
            <a:ext cx="3345355" cy="984885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Convert dictionary to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pd.DataFrame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launch_dict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4E3BB-64A4-06C4-30D4-E849A1C0DB6F}"/>
              </a:ext>
            </a:extLst>
          </p:cNvPr>
          <p:cNvSpPr txBox="1"/>
          <p:nvPr/>
        </p:nvSpPr>
        <p:spPr>
          <a:xfrm>
            <a:off x="8025906" y="4497352"/>
            <a:ext cx="3345354" cy="861774"/>
          </a:xfrm>
          <a:prstGeom prst="rect">
            <a:avLst/>
          </a:prstGeom>
          <a:noFill/>
          <a:ln w="38100">
            <a:solidFill>
              <a:srgbClr val="0948CB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C7DDB"/>
                </a:solidFill>
                <a:latin typeface="Abadi"/>
              </a:rPr>
              <a:t>Save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as CSV</a:t>
            </a:r>
          </a:p>
          <a:p>
            <a:r>
              <a:rPr lang="en-US" sz="1400" dirty="0" err="1">
                <a:solidFill>
                  <a:srgbClr val="1C7DDB"/>
                </a:solidFill>
                <a:latin typeface="Consolas" panose="020B0609020204030204" pitchFamily="49" charset="0"/>
              </a:rPr>
              <a:t>df.to_csv</a:t>
            </a:r>
            <a:r>
              <a:rPr lang="en-US" sz="1400" dirty="0">
                <a:solidFill>
                  <a:srgbClr val="1C7DDB"/>
                </a:solidFill>
                <a:latin typeface="Consolas" panose="020B0609020204030204" pitchFamily="49" charset="0"/>
              </a:rPr>
              <a:t>('spacex_web_scraped.csv', index = False)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1B2DC5-2BEF-F0F3-1896-A60356464A3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82029" y="2553491"/>
            <a:ext cx="0" cy="427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728E65-E121-DE30-564F-7D82EA84D7FA}"/>
              </a:ext>
            </a:extLst>
          </p:cNvPr>
          <p:cNvCxnSpPr>
            <a:cxnSpLocks/>
          </p:cNvCxnSpPr>
          <p:nvPr/>
        </p:nvCxnSpPr>
        <p:spPr>
          <a:xfrm>
            <a:off x="2003945" y="4381779"/>
            <a:ext cx="0" cy="427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62EC529-0E2A-5682-F9AC-3CA700AE92B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938698" y="1646260"/>
            <a:ext cx="4069213" cy="3938717"/>
          </a:xfrm>
          <a:prstGeom prst="bentConnector5">
            <a:avLst>
              <a:gd name="adj1" fmla="val -5618"/>
              <a:gd name="adj2" fmla="val 48726"/>
              <a:gd name="adj3" fmla="val 10561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6091803-1BC5-15A3-84DD-81CAF7B5DF3A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16200000" flipH="1" flipV="1">
            <a:off x="5798515" y="1750155"/>
            <a:ext cx="4078655" cy="3721483"/>
          </a:xfrm>
          <a:prstGeom prst="bentConnector5">
            <a:avLst>
              <a:gd name="adj1" fmla="val -5605"/>
              <a:gd name="adj2" fmla="val 52259"/>
              <a:gd name="adj3" fmla="val 105605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165375-EF13-6966-0933-DE62570E534B}"/>
              </a:ext>
            </a:extLst>
          </p:cNvPr>
          <p:cNvCxnSpPr>
            <a:cxnSpLocks/>
          </p:cNvCxnSpPr>
          <p:nvPr/>
        </p:nvCxnSpPr>
        <p:spPr>
          <a:xfrm>
            <a:off x="5942663" y="4381779"/>
            <a:ext cx="0" cy="427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4FDD54-04DA-13DF-6760-FC753A24874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698584" y="2002457"/>
            <a:ext cx="0" cy="764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CB7780-058D-183E-42A4-859D9C42360A}"/>
              </a:ext>
            </a:extLst>
          </p:cNvPr>
          <p:cNvCxnSpPr>
            <a:cxnSpLocks/>
          </p:cNvCxnSpPr>
          <p:nvPr/>
        </p:nvCxnSpPr>
        <p:spPr>
          <a:xfrm>
            <a:off x="9698583" y="3752328"/>
            <a:ext cx="0" cy="764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2478</Words>
  <Application>Microsoft Office PowerPoint</Application>
  <PresentationFormat>Widescreen</PresentationFormat>
  <Paragraphs>294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Sarah Spalding</cp:lastModifiedBy>
  <cp:revision>211</cp:revision>
  <dcterms:created xsi:type="dcterms:W3CDTF">2021-04-29T18:58:34Z</dcterms:created>
  <dcterms:modified xsi:type="dcterms:W3CDTF">2022-09-19T14:56:26Z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